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67" r:id="rId7"/>
    <p:sldId id="270" r:id="rId8"/>
    <p:sldId id="266" r:id="rId9"/>
    <p:sldId id="262" r:id="rId10"/>
    <p:sldId id="263" r:id="rId11"/>
    <p:sldId id="264" r:id="rId12"/>
    <p:sldId id="268" r:id="rId13"/>
    <p:sldId id="269" r:id="rId14"/>
    <p:sldId id="265" r:id="rId15"/>
    <p:sldId id="26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2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86754" autoAdjust="0"/>
  </p:normalViewPr>
  <p:slideViewPr>
    <p:cSldViewPr snapToGrid="0" snapToObjects="1">
      <p:cViewPr varScale="1">
        <p:scale>
          <a:sx n="79" d="100"/>
          <a:sy n="79" d="100"/>
        </p:scale>
        <p:origin x="108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48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Rebold" userId="1b1c1b1b-1bbf-42c1-8f53-a72dac0a1305" providerId="ADAL" clId="{4CD67609-D5E6-4A79-B020-DF290DE18803}"/>
    <pc:docChg chg="custSel modSld">
      <pc:chgData name="Nicholas Rebold" userId="1b1c1b1b-1bbf-42c1-8f53-a72dac0a1305" providerId="ADAL" clId="{4CD67609-D5E6-4A79-B020-DF290DE18803}" dt="2021-01-27T17:37:15.963" v="437" actId="20577"/>
      <pc:docMkLst>
        <pc:docMk/>
      </pc:docMkLst>
      <pc:sldChg chg="modSp mod">
        <pc:chgData name="Nicholas Rebold" userId="1b1c1b1b-1bbf-42c1-8f53-a72dac0a1305" providerId="ADAL" clId="{4CD67609-D5E6-4A79-B020-DF290DE18803}" dt="2021-01-27T17:31:29.475" v="23" actId="20577"/>
        <pc:sldMkLst>
          <pc:docMk/>
          <pc:sldMk cId="670284507" sldId="257"/>
        </pc:sldMkLst>
        <pc:spChg chg="mod">
          <ac:chgData name="Nicholas Rebold" userId="1b1c1b1b-1bbf-42c1-8f53-a72dac0a1305" providerId="ADAL" clId="{4CD67609-D5E6-4A79-B020-DF290DE18803}" dt="2021-01-27T17:31:29.475" v="23" actId="20577"/>
          <ac:spMkLst>
            <pc:docMk/>
            <pc:sldMk cId="670284507" sldId="257"/>
            <ac:spMk id="5" creationId="{00000000-0000-0000-0000-000000000000}"/>
          </ac:spMkLst>
        </pc:spChg>
      </pc:sldChg>
      <pc:sldChg chg="modSp mod">
        <pc:chgData name="Nicholas Rebold" userId="1b1c1b1b-1bbf-42c1-8f53-a72dac0a1305" providerId="ADAL" clId="{4CD67609-D5E6-4A79-B020-DF290DE18803}" dt="2021-01-27T17:31:55.944" v="34" actId="20577"/>
        <pc:sldMkLst>
          <pc:docMk/>
          <pc:sldMk cId="1565434805" sldId="266"/>
        </pc:sldMkLst>
        <pc:graphicFrameChg chg="modGraphic">
          <ac:chgData name="Nicholas Rebold" userId="1b1c1b1b-1bbf-42c1-8f53-a72dac0a1305" providerId="ADAL" clId="{4CD67609-D5E6-4A79-B020-DF290DE18803}" dt="2021-01-27T17:31:55.944" v="34" actId="20577"/>
          <ac:graphicFrameMkLst>
            <pc:docMk/>
            <pc:sldMk cId="1565434805" sldId="266"/>
            <ac:graphicFrameMk id="6" creationId="{00000000-0000-0000-0000-000000000000}"/>
          </ac:graphicFrameMkLst>
        </pc:graphicFrameChg>
      </pc:sldChg>
      <pc:sldChg chg="modSp mod">
        <pc:chgData name="Nicholas Rebold" userId="1b1c1b1b-1bbf-42c1-8f53-a72dac0a1305" providerId="ADAL" clId="{4CD67609-D5E6-4A79-B020-DF290DE18803}" dt="2021-01-27T17:31:39.151" v="27" actId="20577"/>
        <pc:sldMkLst>
          <pc:docMk/>
          <pc:sldMk cId="2714076574" sldId="267"/>
        </pc:sldMkLst>
        <pc:spChg chg="mod">
          <ac:chgData name="Nicholas Rebold" userId="1b1c1b1b-1bbf-42c1-8f53-a72dac0a1305" providerId="ADAL" clId="{4CD67609-D5E6-4A79-B020-DF290DE18803}" dt="2021-01-27T17:31:39.151" v="27" actId="20577"/>
          <ac:spMkLst>
            <pc:docMk/>
            <pc:sldMk cId="2714076574" sldId="267"/>
            <ac:spMk id="5" creationId="{00000000-0000-0000-0000-000000000000}"/>
          </ac:spMkLst>
        </pc:spChg>
      </pc:sldChg>
      <pc:sldChg chg="modNotesTx">
        <pc:chgData name="Nicholas Rebold" userId="1b1c1b1b-1bbf-42c1-8f53-a72dac0a1305" providerId="ADAL" clId="{4CD67609-D5E6-4A79-B020-DF290DE18803}" dt="2021-01-27T17:37:15.963" v="437" actId="20577"/>
        <pc:sldMkLst>
          <pc:docMk/>
          <pc:sldMk cId="113300772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2E47E-B037-420E-B968-75E3778214CC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DAEB9-0A15-4B99-95E8-88C84E83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4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Most data for AUC-guided</a:t>
            </a:r>
            <a:r>
              <a:rPr lang="en-US" baseline="0" dirty="0"/>
              <a:t> dosing and monitoring come from retrospective, observational, single-center studies in MRSA bacteremia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Data in non-severe MRSA infections, like SSTI, and non-S. aureus infections are limited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Limited to no data in using AUC dosing for osteomyelitis and meningitis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Little data for MRSA isolates with </a:t>
            </a:r>
            <a:r>
              <a:rPr lang="en-US" baseline="0" dirty="0" err="1"/>
              <a:t>vanc</a:t>
            </a:r>
            <a:r>
              <a:rPr lang="en-US" baseline="0" dirty="0"/>
              <a:t> MICs &gt; 1 mg/L – theoretically, the AUC needed to treat these infections would result in increased risk of toxicity; alternatives should be considered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However, often elevated MICS &gt;1 mg/L are due to higher numbers from MICs by </a:t>
            </a:r>
            <a:r>
              <a:rPr lang="en-US" baseline="0" dirty="0" err="1"/>
              <a:t>Etest</a:t>
            </a:r>
            <a:r>
              <a:rPr lang="en-US" baseline="0" dirty="0"/>
              <a:t>, MICs by BMD (broth microdilution) which is the reference method are shown to be lower and are likely to be 1.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If true MIC &gt;1 mg/L, should consider </a:t>
            </a:r>
            <a:r>
              <a:rPr lang="en-US" baseline="0"/>
              <a:t>alternative antibiotics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Logistic and resource limitations may outweigh the benefits of using AUC-guided vancomycin dosing and monitoring in patients with an anticipated short duration of vancomycin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DAEB9-0A15-4B99-95E8-88C84E83F7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9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DAEB9-0A15-4B99-95E8-88C84E83F7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73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697" y="5903527"/>
            <a:ext cx="1505981" cy="8083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06CCB-DF5B-5C46-B0A4-7D33D2FB5E1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9896B-C3A7-ED46-8F6D-F6FECB9DC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93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madidasp" TargetMode="External"/><Relationship Id="rId2" Type="http://schemas.openxmlformats.org/officeDocument/2006/relationships/hyperlink" Target="http://www.mad-id.org/vancomycin/implementation-resources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d-id.org/vancomycin/calculator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ad-id.org/vancomycin/education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37785" y="716675"/>
            <a:ext cx="6668429" cy="2288662"/>
          </a:xfrm>
          <a:prstGeom prst="round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2459"/>
            <a:ext cx="7772400" cy="1737094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+mn-lt"/>
              </a:rPr>
              <a:t>The 1-2-3’s of </a:t>
            </a:r>
            <a:r>
              <a:rPr lang="en-US" sz="4400" b="1" dirty="0" err="1">
                <a:solidFill>
                  <a:schemeClr val="bg1"/>
                </a:solidFill>
                <a:latin typeface="+mn-lt"/>
              </a:rPr>
              <a:t>Vanc</a:t>
            </a:r>
            <a:r>
              <a:rPr lang="en-US" sz="4400" b="1" dirty="0">
                <a:solidFill>
                  <a:schemeClr val="bg1"/>
                </a:solidFill>
                <a:latin typeface="+mn-lt"/>
              </a:rPr>
              <a:t> AUC:</a:t>
            </a:r>
            <a:br>
              <a:rPr lang="en-US" sz="4400" b="1" dirty="0">
                <a:solidFill>
                  <a:schemeClr val="bg1"/>
                </a:solidFill>
                <a:latin typeface="+mn-lt"/>
              </a:rPr>
            </a:br>
            <a:r>
              <a:rPr lang="en-US" sz="3600" b="1" dirty="0">
                <a:solidFill>
                  <a:schemeClr val="bg1"/>
                </a:solidFill>
                <a:latin typeface="+mn-lt"/>
              </a:rPr>
              <a:t>Tips for AUC-Based Dosing Implementation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28048" y="3429000"/>
            <a:ext cx="7287905" cy="2651077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Name, Credentials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Title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Institution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City, State</a:t>
            </a:r>
          </a:p>
          <a:p>
            <a:pPr eaLnBrk="1" hangingPunct="1"/>
            <a:endParaRPr lang="en-US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357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73910" y="546407"/>
            <a:ext cx="6912890" cy="78058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EDUCATE, EDUCATE, EDUCATE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386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en-US" sz="2000" dirty="0">
              <a:latin typeface="Arial" charset="0"/>
            </a:endParaRPr>
          </a:p>
          <a:p>
            <a:pPr algn="l"/>
            <a:r>
              <a:rPr lang="en-US" altLang="en-US" sz="2800" dirty="0"/>
              <a:t> </a:t>
            </a:r>
            <a:endParaRPr lang="en-US" alt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996670" y="546408"/>
            <a:ext cx="777240" cy="780585"/>
          </a:xfrm>
          <a:prstGeom prst="ellipse">
            <a:avLst/>
          </a:prstGeom>
          <a:solidFill>
            <a:srgbClr val="4E2784"/>
          </a:solidFill>
          <a:ln>
            <a:solidFill>
              <a:srgbClr val="4E2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dirty="0"/>
              <a:t>4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90" y="5077566"/>
            <a:ext cx="1079500" cy="1556753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219200" y="1689100"/>
            <a:ext cx="2120900" cy="1644650"/>
          </a:xfrm>
          <a:prstGeom prst="round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Nursing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0" y="1689100"/>
            <a:ext cx="4889500" cy="1644650"/>
          </a:xfrm>
          <a:prstGeom prst="rect">
            <a:avLst/>
          </a:prstGeom>
          <a:solidFill>
            <a:srgbClr val="4E278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Preferred timing of blood draws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Correct documentation of draws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Managing missed concentrations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Handouts, posters, </a:t>
            </a:r>
            <a:r>
              <a:rPr lang="en-US" sz="2000" dirty="0" err="1">
                <a:solidFill>
                  <a:schemeClr val="tx1"/>
                </a:solidFill>
              </a:rPr>
              <a:t>inservices</a:t>
            </a:r>
            <a:endParaRPr lang="en-US" sz="2000" dirty="0">
              <a:solidFill>
                <a:schemeClr val="tx1"/>
              </a:solidFill>
            </a:endParaRP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Pharmacist communication in chart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219200" y="3546475"/>
            <a:ext cx="2120900" cy="1644650"/>
          </a:xfrm>
          <a:prstGeom prst="round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Laboratory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0" y="3546475"/>
            <a:ext cx="4889500" cy="1644650"/>
          </a:xfrm>
          <a:prstGeom prst="rect">
            <a:avLst/>
          </a:prstGeom>
          <a:solidFill>
            <a:srgbClr val="4E278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Accurate labeling of specimens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Prompt reporting of concentrations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Requirement of 2 concentrations (not duplicates)</a:t>
            </a:r>
          </a:p>
        </p:txBody>
      </p:sp>
    </p:spTree>
    <p:extLst>
      <p:ext uri="{BB962C8B-B14F-4D97-AF65-F5344CB8AC3E}">
        <p14:creationId xmlns:p14="http://schemas.microsoft.com/office/powerpoint/2010/main" val="199834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42378" y="546408"/>
            <a:ext cx="6591869" cy="7805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BRING IT BACK NOW Y’ALL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47800"/>
            <a:ext cx="8229600" cy="4019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en-US" sz="2000" dirty="0">
              <a:latin typeface="Arial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Communicate post-implementation data to all involved parties and stakeholders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AKI rates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Clinical outcomes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Cost effectiveness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b="1" dirty="0"/>
              <a:t>Goal achievement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Showcase during institution accreditation surveys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996670" y="546408"/>
            <a:ext cx="777240" cy="780585"/>
          </a:xfrm>
          <a:prstGeom prst="ellipse">
            <a:avLst/>
          </a:prstGeom>
          <a:solidFill>
            <a:srgbClr val="4E2784"/>
          </a:solidFill>
          <a:ln>
            <a:solidFill>
              <a:srgbClr val="4E2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dirty="0"/>
              <a:t>5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340896"/>
            <a:ext cx="1897568" cy="10599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1337" y="3773487"/>
            <a:ext cx="11334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29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76066" y="306368"/>
            <a:ext cx="6591869" cy="953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For More Information: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15890" y="1105507"/>
            <a:ext cx="7537888" cy="17626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en-US" dirty="0">
              <a:hlinkClick r:id="rId2"/>
            </a:endParaRPr>
          </a:p>
          <a:p>
            <a:pPr algn="l"/>
            <a:r>
              <a:rPr lang="en-US" altLang="en-US" sz="2400" dirty="0">
                <a:hlinkClick r:id="rId2"/>
              </a:rPr>
              <a:t>www.mad-id.org/vancomycin/</a:t>
            </a:r>
            <a:endParaRPr lang="en-US" altLang="en-US" sz="2400" dirty="0"/>
          </a:p>
          <a:p>
            <a:pPr algn="l"/>
            <a:r>
              <a:rPr lang="en-US" altLang="en-US" dirty="0"/>
              <a:t>@MAD_ID_ASP</a:t>
            </a:r>
          </a:p>
          <a:p>
            <a:pPr algn="l"/>
            <a:r>
              <a:rPr lang="en-US" altLang="en-US" dirty="0">
                <a:hlinkClick r:id="rId3"/>
              </a:rPr>
              <a:t>www.f</a:t>
            </a:r>
            <a:r>
              <a:rPr lang="en-US" altLang="en-US" sz="2400" dirty="0">
                <a:hlinkClick r:id="rId3"/>
              </a:rPr>
              <a:t>acebook.com/madidasp</a:t>
            </a:r>
            <a:r>
              <a:rPr lang="en-US" altLang="en-US" sz="2400" dirty="0"/>
              <a:t> </a:t>
            </a:r>
          </a:p>
        </p:txBody>
      </p:sp>
      <p:pic>
        <p:nvPicPr>
          <p:cNvPr id="1026" name="Picture 2" descr="World Wide Web Icons - Download Free Vector Icons | Noun Proje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541833"/>
            <a:ext cx="348812" cy="34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ile:Twitter bird logo.png - Wikipedi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2" y="1906411"/>
            <a:ext cx="425668" cy="425668"/>
          </a:xfrm>
          <a:prstGeom prst="rect">
            <a:avLst/>
          </a:prstGeom>
        </p:spPr>
      </p:pic>
      <p:pic>
        <p:nvPicPr>
          <p:cNvPr id="7" name="Picture 6" descr="Facebook - Wikiquot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16" y="2391254"/>
            <a:ext cx="348812" cy="348812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237786" y="3326525"/>
            <a:ext cx="6668429" cy="2095621"/>
          </a:xfrm>
          <a:prstGeom prst="round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Questions?</a:t>
            </a:r>
          </a:p>
          <a:p>
            <a:pPr algn="ctr"/>
            <a:endParaRPr lang="en-US" sz="1200" b="1" dirty="0"/>
          </a:p>
          <a:p>
            <a:pPr algn="ctr"/>
            <a:r>
              <a:rPr lang="en-US" sz="3200" b="1" dirty="0"/>
              <a:t>Email</a:t>
            </a:r>
          </a:p>
          <a:p>
            <a:pPr algn="ctr"/>
            <a:r>
              <a:rPr lang="en-US" sz="3200" b="1" dirty="0"/>
              <a:t>vanauc@mad-id.org</a:t>
            </a:r>
          </a:p>
        </p:txBody>
      </p:sp>
    </p:spTree>
    <p:extLst>
      <p:ext uri="{BB962C8B-B14F-4D97-AF65-F5344CB8AC3E}">
        <p14:creationId xmlns:p14="http://schemas.microsoft.com/office/powerpoint/2010/main" val="121826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8780"/>
            <a:ext cx="8318810" cy="67589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2020 Vancomycin Monitoring Guidelines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515710"/>
            <a:ext cx="8229600" cy="24836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en-US" sz="2000" dirty="0">
              <a:latin typeface="Arial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AUC-guided dosing and monitoring </a:t>
            </a:r>
            <a:r>
              <a:rPr lang="en-US" altLang="en-US" sz="2800" b="1" dirty="0"/>
              <a:t>recommended</a:t>
            </a:r>
            <a:r>
              <a:rPr lang="en-US" altLang="en-US" sz="2800" dirty="0"/>
              <a:t> </a:t>
            </a:r>
            <a:r>
              <a:rPr lang="en-US" altLang="en-US" sz="2800" b="1" dirty="0"/>
              <a:t>for</a:t>
            </a:r>
            <a:r>
              <a:rPr lang="en-US" altLang="en-US" sz="2800" dirty="0"/>
              <a:t> </a:t>
            </a:r>
            <a:r>
              <a:rPr lang="en-US" altLang="en-US" sz="2800" b="1" dirty="0"/>
              <a:t>suspected or confirmed serious MRSA infections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Two methods: Bayesian or 2-level first-order pharmacokinetics (PK)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Monitoring goal: </a:t>
            </a:r>
            <a:r>
              <a:rPr lang="en-US" altLang="en-US" sz="2800" b="1" dirty="0"/>
              <a:t>AUC 400-600 </a:t>
            </a:r>
            <a:r>
              <a:rPr lang="en-US" altLang="en-US" sz="2800" b="1" dirty="0" err="1"/>
              <a:t>mg</a:t>
            </a:r>
            <a:r>
              <a:rPr lang="en-US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▪</a:t>
            </a:r>
            <a:r>
              <a:rPr lang="en-US" altLang="en-US" sz="2800" b="1" dirty="0" err="1"/>
              <a:t>h</a:t>
            </a:r>
            <a:r>
              <a:rPr lang="en-US" altLang="en-US" sz="2800" b="1" dirty="0"/>
              <a:t>/L*</a:t>
            </a:r>
          </a:p>
          <a:p>
            <a:pPr marL="749300" lvl="1" algn="l"/>
            <a:r>
              <a:rPr lang="en-US" altLang="en-US" sz="2400" dirty="0"/>
              <a:t>*assuming MIC = 1 mg/L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142" y="1066182"/>
            <a:ext cx="7888925" cy="265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28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561846"/>
            <a:ext cx="8318810" cy="67589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WHY AUC?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44600"/>
            <a:ext cx="8229600" cy="4754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en-US" sz="2000" dirty="0">
              <a:latin typeface="Arial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AUC/MIC ratio is the primary PK/PD predictor of vancomycin activity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Troughs are an imprecise surrogate for AUC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Higher troughs (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≥ 17 mcg/mL) are associated with AUC &gt; 600 </a:t>
            </a:r>
            <a:r>
              <a:rPr lang="en-US" alt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mg▪h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/L and increased risk of AKI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AUC-guided dosing and monitoring has been associated with similar outcomes and reduced rates of AKI than trough-based monitoring</a:t>
            </a:r>
            <a:endParaRPr lang="en-US" altLang="en-US" sz="24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6163389"/>
            <a:ext cx="32480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Rybak</a:t>
            </a:r>
            <a:r>
              <a:rPr lang="en-US" sz="1000" dirty="0"/>
              <a:t> et al. Am J Health-</a:t>
            </a:r>
            <a:r>
              <a:rPr lang="en-US" sz="1000" dirty="0" err="1"/>
              <a:t>Syst</a:t>
            </a:r>
            <a:r>
              <a:rPr lang="en-US" sz="1000" dirty="0"/>
              <a:t> Pharm. 2020;77(11):835-864.</a:t>
            </a:r>
          </a:p>
        </p:txBody>
      </p:sp>
    </p:spTree>
    <p:extLst>
      <p:ext uri="{BB962C8B-B14F-4D97-AF65-F5344CB8AC3E}">
        <p14:creationId xmlns:p14="http://schemas.microsoft.com/office/powerpoint/2010/main" val="2714076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624" y="5208507"/>
            <a:ext cx="1292159" cy="15013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21650" y="2249051"/>
            <a:ext cx="2606378" cy="2852883"/>
          </a:xfrm>
          <a:prstGeom prst="rect">
            <a:avLst/>
          </a:prstGeom>
          <a:solidFill>
            <a:srgbClr val="4E278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>
                <a:solidFill>
                  <a:schemeClr val="tx1"/>
                </a:solidFill>
              </a:rPr>
              <a:t>AUC data from retrospective, observational studies of MRSA bacteremia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Confirmed or suspected serious MRSA infections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MRSA isolates with MIC ≤ 1 mg/L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07627" y="546409"/>
            <a:ext cx="5780234" cy="7805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PICK YOUR POPULATION</a:t>
            </a:r>
          </a:p>
        </p:txBody>
      </p:sp>
      <p:sp>
        <p:nvSpPr>
          <p:cNvPr id="2" name="Oval 1"/>
          <p:cNvSpPr/>
          <p:nvPr/>
        </p:nvSpPr>
        <p:spPr>
          <a:xfrm>
            <a:off x="996670" y="546410"/>
            <a:ext cx="777240" cy="780585"/>
          </a:xfrm>
          <a:prstGeom prst="ellipse">
            <a:avLst/>
          </a:prstGeom>
          <a:solidFill>
            <a:srgbClr val="4E2784"/>
          </a:solidFill>
          <a:ln>
            <a:solidFill>
              <a:srgbClr val="4E2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dirty="0"/>
              <a:t>1</a:t>
            </a:r>
          </a:p>
        </p:txBody>
      </p:sp>
      <p:sp>
        <p:nvSpPr>
          <p:cNvPr id="6" name="Round Same Side Corner Rectangle 5"/>
          <p:cNvSpPr/>
          <p:nvPr/>
        </p:nvSpPr>
        <p:spPr>
          <a:xfrm>
            <a:off x="421650" y="1654461"/>
            <a:ext cx="2606378" cy="584200"/>
          </a:xfrm>
          <a:prstGeom prst="round2Same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File:White check mark in dark green rounded square.svg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29" y="1704451"/>
            <a:ext cx="509620" cy="5096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262581" y="2249052"/>
            <a:ext cx="2606378" cy="2852882"/>
          </a:xfrm>
          <a:prstGeom prst="rect">
            <a:avLst/>
          </a:prstGeom>
          <a:solidFill>
            <a:srgbClr val="4E278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</a:rPr>
              <a:t>Limited to no data</a:t>
            </a:r>
          </a:p>
          <a:p>
            <a:pPr marL="290513" lvl="1" indent="-1762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Non-severe MRSA infections (SSTIs)</a:t>
            </a:r>
          </a:p>
          <a:p>
            <a:pPr marL="290513" lvl="1" indent="-1762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MRSA isolates with MIC &gt; 1 mg/L</a:t>
            </a:r>
          </a:p>
          <a:p>
            <a:pPr marL="290513" lvl="1" indent="-1762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Osteomyelitis</a:t>
            </a:r>
          </a:p>
          <a:p>
            <a:pPr marL="290513" lvl="1" indent="-1762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Meningitis</a:t>
            </a:r>
          </a:p>
          <a:p>
            <a:pPr marL="290513" lvl="1" indent="-1762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Non-</a:t>
            </a:r>
            <a:r>
              <a:rPr lang="en-US" sz="2000" i="1" dirty="0">
                <a:solidFill>
                  <a:schemeClr val="tx1"/>
                </a:solidFill>
              </a:rPr>
              <a:t>S. aureus </a:t>
            </a:r>
            <a:r>
              <a:rPr lang="en-US" sz="2000" dirty="0">
                <a:solidFill>
                  <a:schemeClr val="tx1"/>
                </a:solidFill>
              </a:rPr>
              <a:t>infection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 Same Side Corner Rectangle 10"/>
          <p:cNvSpPr/>
          <p:nvPr/>
        </p:nvSpPr>
        <p:spPr>
          <a:xfrm>
            <a:off x="3262581" y="1654461"/>
            <a:ext cx="2606378" cy="584200"/>
          </a:xfrm>
          <a:prstGeom prst="round2Same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03512" y="2249052"/>
            <a:ext cx="2606378" cy="2852882"/>
          </a:xfrm>
          <a:prstGeom prst="rect">
            <a:avLst/>
          </a:prstGeom>
          <a:solidFill>
            <a:srgbClr val="4E278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</a:rPr>
              <a:t>Anticipated short duration</a:t>
            </a:r>
          </a:p>
          <a:p>
            <a:pPr marL="290513" lvl="1" indent="-1762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Surgical prophylaxis</a:t>
            </a:r>
          </a:p>
          <a:p>
            <a:pPr marL="290513" lvl="1" indent="-1762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Empiric therapy in patients with few to no risk factors for MRSA infection</a:t>
            </a:r>
          </a:p>
        </p:txBody>
      </p:sp>
      <p:sp>
        <p:nvSpPr>
          <p:cNvPr id="13" name="Round Same Side Corner Rectangle 12"/>
          <p:cNvSpPr/>
          <p:nvPr/>
        </p:nvSpPr>
        <p:spPr>
          <a:xfrm>
            <a:off x="6103512" y="1654461"/>
            <a:ext cx="2606378" cy="584200"/>
          </a:xfrm>
          <a:prstGeom prst="round2Same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4482" y="1689186"/>
            <a:ext cx="522576" cy="52257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57752" y="1693082"/>
            <a:ext cx="497898" cy="49789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835969" y="6163389"/>
            <a:ext cx="3459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Rybak</a:t>
            </a:r>
            <a:r>
              <a:rPr lang="en-US" sz="1000" dirty="0"/>
              <a:t> MJ, et al. Am J Health-</a:t>
            </a:r>
            <a:r>
              <a:rPr lang="en-US" sz="1000" dirty="0" err="1"/>
              <a:t>Syst</a:t>
            </a:r>
            <a:r>
              <a:rPr lang="en-US" sz="1000" dirty="0"/>
              <a:t> Pharm. 2020;77(11):835-864.</a:t>
            </a:r>
          </a:p>
          <a:p>
            <a:r>
              <a:rPr lang="en-US" sz="1000" dirty="0" err="1"/>
              <a:t>Heil</a:t>
            </a:r>
            <a:r>
              <a:rPr lang="en-US" sz="1000" dirty="0"/>
              <a:t> EL, et al. Am J Health-</a:t>
            </a:r>
            <a:r>
              <a:rPr lang="en-US" sz="1000" dirty="0" err="1"/>
              <a:t>Syst</a:t>
            </a:r>
            <a:r>
              <a:rPr lang="en-US" sz="1000" dirty="0"/>
              <a:t> Pharm. 2018;75:1986-95.</a:t>
            </a:r>
          </a:p>
        </p:txBody>
      </p:sp>
    </p:spTree>
    <p:extLst>
      <p:ext uri="{BB962C8B-B14F-4D97-AF65-F5344CB8AC3E}">
        <p14:creationId xmlns:p14="http://schemas.microsoft.com/office/powerpoint/2010/main" val="11330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07627" y="546409"/>
            <a:ext cx="5780234" cy="7805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PICK YOUR POPULATION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05624" y="1352395"/>
            <a:ext cx="8684376" cy="403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en-US" sz="2000" dirty="0">
              <a:latin typeface="Arial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Renal impairment</a:t>
            </a:r>
          </a:p>
          <a:p>
            <a:pPr marL="685800" lvl="1" indent="-2286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AKI and rapidly changing renal function complicates dose selection and PK calculations</a:t>
            </a:r>
          </a:p>
          <a:p>
            <a:pPr marL="685800" lvl="1" indent="-2286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Limited data in renal replacement therapy</a:t>
            </a:r>
          </a:p>
          <a:p>
            <a:pPr lvl="2" algn="l"/>
            <a:endParaRPr lang="en-US" altLang="en-US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996670" y="546410"/>
            <a:ext cx="777240" cy="780585"/>
          </a:xfrm>
          <a:prstGeom prst="ellipse">
            <a:avLst/>
          </a:prstGeom>
          <a:solidFill>
            <a:srgbClr val="4E2784"/>
          </a:solidFill>
          <a:ln>
            <a:solidFill>
              <a:srgbClr val="4E2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dirty="0"/>
              <a:t>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24" y="5208507"/>
            <a:ext cx="1292159" cy="150136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03762"/>
              </p:ext>
            </p:extLst>
          </p:nvPr>
        </p:nvGraphicFramePr>
        <p:xfrm>
          <a:off x="1516016" y="3384206"/>
          <a:ext cx="5855517" cy="2621280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1467130">
                  <a:extLst>
                    <a:ext uri="{9D8B030D-6E8A-4147-A177-3AD203B41FA5}">
                      <a16:colId xmlns:a16="http://schemas.microsoft.com/office/drawing/2014/main" val="4109847145"/>
                    </a:ext>
                  </a:extLst>
                </a:gridCol>
                <a:gridCol w="4388387">
                  <a:extLst>
                    <a:ext uri="{9D8B030D-6E8A-4147-A177-3AD203B41FA5}">
                      <a16:colId xmlns:a16="http://schemas.microsoft.com/office/drawing/2014/main" val="868982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HD</a:t>
                      </a:r>
                    </a:p>
                  </a:txBody>
                  <a:tcPr anchor="ctr">
                    <a:solidFill>
                      <a:srgbClr val="4E278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en-US" sz="2200" dirty="0"/>
                        <a:t>Pre-dialysis concentration goal of</a:t>
                      </a:r>
                    </a:p>
                    <a:p>
                      <a:r>
                        <a:rPr lang="en-US" altLang="en-US" sz="2200" dirty="0"/>
                        <a:t>15 – 20 mcg/mL</a:t>
                      </a:r>
                      <a:endParaRPr lang="en-US" sz="2200" dirty="0"/>
                    </a:p>
                  </a:txBody>
                  <a:tcPr anchor="ctr">
                    <a:solidFill>
                      <a:srgbClr val="4E278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29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CRRT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en-US" sz="2200" dirty="0"/>
                        <a:t>AUC-guided dosing</a:t>
                      </a:r>
                    </a:p>
                    <a:p>
                      <a:r>
                        <a:rPr lang="en-US" altLang="en-US" sz="2200" dirty="0"/>
                        <a:t>Consider continuous infusion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7415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Hybrid HD</a:t>
                      </a:r>
                    </a:p>
                    <a:p>
                      <a:pPr algn="ctr"/>
                      <a:r>
                        <a:rPr lang="en-US" sz="1800" b="1" dirty="0"/>
                        <a:t>(SLED, PIRRT)</a:t>
                      </a:r>
                    </a:p>
                  </a:txBody>
                  <a:tcPr anchor="ctr">
                    <a:solidFill>
                      <a:srgbClr val="4E278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AUC-guided dosing with concentration monitoring</a:t>
                      </a:r>
                    </a:p>
                    <a:p>
                      <a:r>
                        <a:rPr lang="en-US" sz="2200" dirty="0"/>
                        <a:t>Timing of dose matters</a:t>
                      </a:r>
                    </a:p>
                  </a:txBody>
                  <a:tcPr anchor="ctr">
                    <a:solidFill>
                      <a:srgbClr val="4E2784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11786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35969" y="6286499"/>
            <a:ext cx="34596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Rybak</a:t>
            </a:r>
            <a:r>
              <a:rPr lang="en-US" sz="1000" dirty="0"/>
              <a:t> MJ, et al. Am J Health-</a:t>
            </a:r>
            <a:r>
              <a:rPr lang="en-US" sz="1000" dirty="0" err="1"/>
              <a:t>Syst</a:t>
            </a:r>
            <a:r>
              <a:rPr lang="en-US" sz="1000" dirty="0"/>
              <a:t> Pharm. 2020;77(11):835-864.</a:t>
            </a:r>
          </a:p>
        </p:txBody>
      </p:sp>
    </p:spTree>
    <p:extLst>
      <p:ext uri="{BB962C8B-B14F-4D97-AF65-F5344CB8AC3E}">
        <p14:creationId xmlns:p14="http://schemas.microsoft.com/office/powerpoint/2010/main" val="1565434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73910" y="546409"/>
            <a:ext cx="6591869" cy="7805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CRUNCH THOSE NUMBERS</a:t>
            </a:r>
          </a:p>
        </p:txBody>
      </p:sp>
      <p:sp>
        <p:nvSpPr>
          <p:cNvPr id="2" name="Oval 1"/>
          <p:cNvSpPr/>
          <p:nvPr/>
        </p:nvSpPr>
        <p:spPr>
          <a:xfrm>
            <a:off x="996670" y="546408"/>
            <a:ext cx="777240" cy="780585"/>
          </a:xfrm>
          <a:prstGeom prst="ellipse">
            <a:avLst/>
          </a:prstGeom>
          <a:solidFill>
            <a:srgbClr val="4E2784"/>
          </a:solidFill>
          <a:ln>
            <a:solidFill>
              <a:srgbClr val="4E2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dirty="0"/>
              <a:t>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936671"/>
              </p:ext>
            </p:extLst>
          </p:nvPr>
        </p:nvGraphicFramePr>
        <p:xfrm>
          <a:off x="887445" y="1752600"/>
          <a:ext cx="7369110" cy="3718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84555">
                  <a:extLst>
                    <a:ext uri="{9D8B030D-6E8A-4147-A177-3AD203B41FA5}">
                      <a16:colId xmlns:a16="http://schemas.microsoft.com/office/drawing/2014/main" val="4149683631"/>
                    </a:ext>
                  </a:extLst>
                </a:gridCol>
                <a:gridCol w="3684555">
                  <a:extLst>
                    <a:ext uri="{9D8B030D-6E8A-4147-A177-3AD203B41FA5}">
                      <a16:colId xmlns:a16="http://schemas.microsoft.com/office/drawing/2014/main" val="805878523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AUC-Monitoring Methods</a:t>
                      </a:r>
                      <a:endParaRPr lang="en-US" sz="2400" i="0" dirty="0"/>
                    </a:p>
                  </a:txBody>
                  <a:tcPr>
                    <a:solidFill>
                      <a:srgbClr val="4E27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748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Bayesian-derived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First-order</a:t>
                      </a:r>
                      <a:r>
                        <a:rPr lang="en-US" sz="2200" b="1" baseline="0" dirty="0"/>
                        <a:t> PK equations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938074"/>
                  </a:ext>
                </a:extLst>
              </a:tr>
              <a:tr h="24257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Based on Bayes’ Theorem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Uses vancomycin population</a:t>
                      </a:r>
                      <a:r>
                        <a:rPr lang="en-US" sz="2000" baseline="0" dirty="0"/>
                        <a:t> PK model + patient-level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/>
                        <a:t>Adaptive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/>
                        <a:t>Does not require steady-state concentrations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/>
                        <a:t>Requires 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or 2 </a:t>
                      </a:r>
                      <a:r>
                        <a:rPr lang="en-US" sz="2000" baseline="0" dirty="0"/>
                        <a:t>concentrations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/>
                        <a:t>Fee-based with limited free online calculators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Uses traditional PK equations</a:t>
                      </a:r>
                      <a:r>
                        <a:rPr lang="en-US" sz="2000" baseline="0" dirty="0"/>
                        <a:t> familiar to many clinicians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/>
                        <a:t>Easy to implement</a:t>
                      </a:r>
                      <a:endParaRPr lang="en-US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Not adaptive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Requires appropriately timed, steady-state</a:t>
                      </a:r>
                      <a:r>
                        <a:rPr lang="en-US" sz="2000" baseline="0" dirty="0"/>
                        <a:t> concentrations</a:t>
                      </a:r>
                      <a:endParaRPr lang="en-US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Requires</a:t>
                      </a:r>
                      <a:r>
                        <a:rPr lang="en-US" sz="2000" baseline="0" dirty="0"/>
                        <a:t> 2 concentrations within same dosing interval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/>
                        <a:t>Fee-based or free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9497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87445" y="5757066"/>
            <a:ext cx="6110255" cy="783434"/>
          </a:xfrm>
          <a:prstGeom prst="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See </a:t>
            </a:r>
            <a:r>
              <a:rPr lang="en-US" sz="2000" b="1" dirty="0">
                <a:solidFill>
                  <a:schemeClr val="bg1"/>
                </a:solidFill>
                <a:hlinkClick r:id="rId3"/>
              </a:rPr>
              <a:t>https://mad-id.org/vancomycin/calculators/ </a:t>
            </a:r>
            <a:r>
              <a:rPr lang="en-US" sz="2000" b="1" dirty="0">
                <a:solidFill>
                  <a:schemeClr val="bg1"/>
                </a:solidFill>
              </a:rPr>
              <a:t>for information on available vancomycin dosing calculators</a:t>
            </a:r>
          </a:p>
        </p:txBody>
      </p:sp>
    </p:spTree>
    <p:extLst>
      <p:ext uri="{BB962C8B-B14F-4D97-AF65-F5344CB8AC3E}">
        <p14:creationId xmlns:p14="http://schemas.microsoft.com/office/powerpoint/2010/main" val="3096403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85290" y="546407"/>
            <a:ext cx="6591869" cy="7805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TIMING IS EVERYTHING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09647"/>
            <a:ext cx="8356600" cy="386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en-US" sz="2000" dirty="0">
              <a:latin typeface="Arial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Appropriately-timed concentrations are </a:t>
            </a:r>
            <a:r>
              <a:rPr lang="en-US" altLang="en-US" sz="2800" b="1" dirty="0"/>
              <a:t>key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Post distributional peaks: 1-2 </a:t>
            </a:r>
            <a:r>
              <a:rPr lang="en-US" altLang="en-US" sz="2400" dirty="0" err="1"/>
              <a:t>hrs</a:t>
            </a:r>
            <a:r>
              <a:rPr lang="en-US" altLang="en-US" sz="2400" dirty="0"/>
              <a:t> after end of infusion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Troughs: 0.5-1 </a:t>
            </a:r>
            <a:r>
              <a:rPr lang="en-US" altLang="en-US" sz="2400" dirty="0" err="1"/>
              <a:t>hrs</a:t>
            </a:r>
            <a:r>
              <a:rPr lang="en-US" altLang="en-US" sz="2400" dirty="0"/>
              <a:t> before next dose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Draw concentrations ≤ every 7 days based on stability and risk for nephrotoxicity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Communicate with nursing, phlebotomy, and lab personnel for accurate draws and documentation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996670" y="546408"/>
            <a:ext cx="777240" cy="780585"/>
          </a:xfrm>
          <a:prstGeom prst="ellipse">
            <a:avLst/>
          </a:prstGeom>
          <a:solidFill>
            <a:srgbClr val="4E2784"/>
          </a:solidFill>
          <a:ln>
            <a:solidFill>
              <a:srgbClr val="4E2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dirty="0"/>
              <a:t>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2040"/>
          <a:stretch/>
        </p:blipFill>
        <p:spPr>
          <a:xfrm>
            <a:off x="368300" y="5238697"/>
            <a:ext cx="871662" cy="13718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0778" y="1874173"/>
            <a:ext cx="669925" cy="35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068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73910" y="546407"/>
            <a:ext cx="6912890" cy="78058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EDUCATE, EDUCATE, EDUCATE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386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en-US" sz="2000" dirty="0">
              <a:latin typeface="Arial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/>
              <a:t>Multidisciplinary education is vital         to success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Pharmacists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Prescribers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Nursing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Phlebotomy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altLang="en-US" sz="2400" dirty="0"/>
              <a:t>Laboratory staff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996670" y="546408"/>
            <a:ext cx="777240" cy="780585"/>
          </a:xfrm>
          <a:prstGeom prst="ellipse">
            <a:avLst/>
          </a:prstGeom>
          <a:solidFill>
            <a:srgbClr val="4E2784"/>
          </a:solidFill>
          <a:ln>
            <a:solidFill>
              <a:srgbClr val="4E2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dirty="0"/>
              <a:t>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875" y="1954213"/>
            <a:ext cx="631825" cy="5541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790" y="5077566"/>
            <a:ext cx="1079500" cy="15567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094162" y="2975821"/>
            <a:ext cx="4362450" cy="2128416"/>
          </a:xfrm>
          <a:prstGeom prst="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See</a:t>
            </a:r>
          </a:p>
          <a:p>
            <a:pPr algn="ctr"/>
            <a:r>
              <a:rPr lang="en-US" sz="2200" b="1" dirty="0">
                <a:solidFill>
                  <a:schemeClr val="bg1"/>
                </a:solidFill>
                <a:hlinkClick r:id="rId4"/>
              </a:rPr>
              <a:t>mad-id.org/vancomycin/education/</a:t>
            </a:r>
            <a:endParaRPr lang="en-US" sz="2200" b="1" dirty="0">
              <a:solidFill>
                <a:schemeClr val="bg1"/>
              </a:solidFill>
            </a:endParaRPr>
          </a:p>
          <a:p>
            <a:pPr algn="ctr"/>
            <a:r>
              <a:rPr lang="en-US" sz="2200" b="1" dirty="0">
                <a:solidFill>
                  <a:schemeClr val="bg1"/>
                </a:solidFill>
              </a:rPr>
              <a:t>for educational resources including continuing education, webinars, podcasts, and videos</a:t>
            </a:r>
          </a:p>
        </p:txBody>
      </p:sp>
    </p:spTree>
    <p:extLst>
      <p:ext uri="{BB962C8B-B14F-4D97-AF65-F5344CB8AC3E}">
        <p14:creationId xmlns:p14="http://schemas.microsoft.com/office/powerpoint/2010/main" val="282233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73910" y="546407"/>
            <a:ext cx="6912890" cy="78058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latin typeface="+mn-lt"/>
              </a:rPr>
              <a:t>EDUCATE, EDUCATE, EDUCATE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386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en-US" sz="2000" dirty="0">
              <a:latin typeface="Arial" charset="0"/>
            </a:endParaRPr>
          </a:p>
          <a:p>
            <a:pPr algn="l"/>
            <a:r>
              <a:rPr lang="en-US" altLang="en-US" sz="2800" dirty="0"/>
              <a:t> </a:t>
            </a:r>
            <a:endParaRPr lang="en-US" alt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996670" y="546408"/>
            <a:ext cx="777240" cy="780585"/>
          </a:xfrm>
          <a:prstGeom prst="ellipse">
            <a:avLst/>
          </a:prstGeom>
          <a:solidFill>
            <a:srgbClr val="4E2784"/>
          </a:solidFill>
          <a:ln>
            <a:solidFill>
              <a:srgbClr val="4E2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dirty="0"/>
              <a:t>4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90" y="5077566"/>
            <a:ext cx="1079500" cy="1556753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219200" y="1689100"/>
            <a:ext cx="2120900" cy="1644650"/>
          </a:xfrm>
          <a:prstGeom prst="round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Pharmacists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0" y="1689100"/>
            <a:ext cx="4889500" cy="1644650"/>
          </a:xfrm>
          <a:prstGeom prst="rect">
            <a:avLst/>
          </a:prstGeom>
          <a:solidFill>
            <a:srgbClr val="4E278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Background and rationale for AUC:MIC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Logistic changes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Live, case-based training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Competency test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Ongoing education sessions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219200" y="3546475"/>
            <a:ext cx="2120900" cy="1644650"/>
          </a:xfrm>
          <a:prstGeom prst="roundRect">
            <a:avLst/>
          </a:prstGeom>
          <a:solidFill>
            <a:srgbClr val="4E27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Prescribers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0" y="3546475"/>
            <a:ext cx="4889500" cy="1644650"/>
          </a:xfrm>
          <a:prstGeom prst="rect">
            <a:avLst/>
          </a:prstGeom>
          <a:solidFill>
            <a:srgbClr val="4E278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Background and rationale for AUC:MIC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Process changes for ordering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Extent of prescriber involvement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/>
                </a:solidFill>
              </a:rPr>
              <a:t>Inservices</a:t>
            </a:r>
            <a:r>
              <a:rPr lang="en-US" sz="2000" dirty="0">
                <a:solidFill>
                  <a:schemeClr val="tx1"/>
                </a:solidFill>
              </a:rPr>
              <a:t> and lectures</a:t>
            </a:r>
          </a:p>
          <a:p>
            <a:pPr marL="63500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Emails and intranet availability</a:t>
            </a:r>
          </a:p>
        </p:txBody>
      </p:sp>
    </p:spTree>
    <p:extLst>
      <p:ext uri="{BB962C8B-B14F-4D97-AF65-F5344CB8AC3E}">
        <p14:creationId xmlns:p14="http://schemas.microsoft.com/office/powerpoint/2010/main" val="3291012515"/>
      </p:ext>
    </p:extLst>
  </p:cSld>
  <p:clrMapOvr>
    <a:masterClrMapping/>
  </p:clrMapOvr>
</p:sld>
</file>

<file path=ppt/theme/theme1.xml><?xml version="1.0" encoding="utf-8"?>
<a:theme xmlns:a="http://schemas.openxmlformats.org/drawingml/2006/main" name="MAD2018_Slide Template_v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08E0099-E62E-F44C-9E83-8C8D7C8520EC}" vid="{8169B8D3-99BB-334E-9372-08ACF2E734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C70EBBAC496940BAB311AE110ED09F" ma:contentTypeVersion="2" ma:contentTypeDescription="Create a new document." ma:contentTypeScope="" ma:versionID="73e77f4c5ad63489b92881ac249f2d1b">
  <xsd:schema xmlns:xsd="http://www.w3.org/2001/XMLSchema" xmlns:xs="http://www.w3.org/2001/XMLSchema" xmlns:p="http://schemas.microsoft.com/office/2006/metadata/properties" xmlns:ns2="f81499f1-000a-45c3-ad15-1cbc87f230cc" targetNamespace="http://schemas.microsoft.com/office/2006/metadata/properties" ma:root="true" ma:fieldsID="44f4c51b0e86c0e92b2c7bdcfdee49b8" ns2:_="">
    <xsd:import namespace="f81499f1-000a-45c3-ad15-1cbc87f230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499f1-000a-45c3-ad15-1cbc87f230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2547F6-B74A-4275-A0F9-F1BE715359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1499f1-000a-45c3-ad15-1cbc87f230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3DBE42-FCDF-4C99-A6F1-FBAD5413215D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f81499f1-000a-45c3-ad15-1cbc87f230c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7396756-4145-48BC-9D54-8D901A135A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MAD2018_Slide Template_v2</Template>
  <TotalTime>8721</TotalTime>
  <Words>817</Words>
  <Application>Microsoft Office PowerPoint</Application>
  <PresentationFormat>On-screen Show (4:3)</PresentationFormat>
  <Paragraphs>148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MAD2018_Slide Template_v2</vt:lpstr>
      <vt:lpstr>The 1-2-3’s of Vanc AUC: Tips for AUC-Based Dosing Implementation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Milliot laptop</dc:creator>
  <cp:lastModifiedBy>Nicholas Rebold</cp:lastModifiedBy>
  <cp:revision>37</cp:revision>
  <cp:lastPrinted>2019-02-15T19:02:30Z</cp:lastPrinted>
  <dcterms:created xsi:type="dcterms:W3CDTF">2018-01-30T18:37:23Z</dcterms:created>
  <dcterms:modified xsi:type="dcterms:W3CDTF">2021-01-27T17:37:16Z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0x0101004EC70EBBAC496940BAB311AE110ED09F</vt:lpwstr>
  </property>
</Properties>
</file>